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6" r:id="rId2"/>
  </p:sldMasterIdLst>
  <p:notesMasterIdLst>
    <p:notesMasterId r:id="rId30"/>
  </p:notesMasterIdLst>
  <p:sldIdLst>
    <p:sldId id="256" r:id="rId3"/>
    <p:sldId id="262" r:id="rId4"/>
    <p:sldId id="258" r:id="rId5"/>
    <p:sldId id="264" r:id="rId6"/>
    <p:sldId id="265" r:id="rId7"/>
    <p:sldId id="1691" r:id="rId8"/>
    <p:sldId id="1716" r:id="rId9"/>
    <p:sldId id="1698" r:id="rId10"/>
    <p:sldId id="1688" r:id="rId11"/>
    <p:sldId id="1696" r:id="rId12"/>
    <p:sldId id="1697" r:id="rId13"/>
    <p:sldId id="1692" r:id="rId14"/>
    <p:sldId id="1707" r:id="rId15"/>
    <p:sldId id="1689" r:id="rId16"/>
    <p:sldId id="1702" r:id="rId17"/>
    <p:sldId id="1700" r:id="rId18"/>
    <p:sldId id="1711" r:id="rId19"/>
    <p:sldId id="1712" r:id="rId20"/>
    <p:sldId id="1693" r:id="rId21"/>
    <p:sldId id="1713" r:id="rId22"/>
    <p:sldId id="1714" r:id="rId23"/>
    <p:sldId id="1715" r:id="rId24"/>
    <p:sldId id="1719" r:id="rId25"/>
    <p:sldId id="1694" r:id="rId26"/>
    <p:sldId id="1717" r:id="rId27"/>
    <p:sldId id="1718" r:id="rId28"/>
    <p:sldId id="261" r:id="rId29"/>
  </p:sldIdLst>
  <p:sldSz cx="12192000" cy="6858000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612"/>
    <a:srgbClr val="F68A00"/>
    <a:srgbClr val="CC4A4A"/>
    <a:srgbClr val="10354F"/>
    <a:srgbClr val="00B7CE"/>
    <a:srgbClr val="FFD400"/>
    <a:srgbClr val="FEF3D2"/>
    <a:srgbClr val="EAE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10" autoAdjust="0"/>
  </p:normalViewPr>
  <p:slideViewPr>
    <p:cSldViewPr snapToGrid="0">
      <p:cViewPr varScale="1">
        <p:scale>
          <a:sx n="115" d="100"/>
          <a:sy n="115" d="100"/>
        </p:scale>
        <p:origin x="126" y="24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06CF4-FA77-4E71-BDBB-B62F97D48318}" type="datetimeFigureOut">
              <a:rPr lang="zh-CN" altLang="en-US" smtClean="0"/>
              <a:t>2019/8/27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7EA511-84E0-4AE0-9842-AB0E10994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11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90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890" t="890" r="890" b="890"/>
          <a:stretch/>
        </p:blipFill>
        <p:spPr>
          <a:xfrm>
            <a:off x="0" y="0"/>
            <a:ext cx="5067300" cy="6858000"/>
          </a:xfrm>
          <a:prstGeom prst="rect">
            <a:avLst/>
          </a:prstGeom>
        </p:spPr>
      </p:pic>
      <p:sp>
        <p:nvSpPr>
          <p:cNvPr id="8" name="副标题 2">
            <a:extLst>
              <a:ext uri="{FF2B5EF4-FFF2-40B4-BE49-F238E27FC236}">
                <a16:creationId xmlns:a16="http://schemas.microsoft.com/office/drawing/2014/main" xmlns="" id="{4E953460-DF1B-47D5-A45E-36FE5390D3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46171" y="3888020"/>
            <a:ext cx="5357061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xmlns="" id="{FCA403D1-FD35-4BCE-8DAF-DED9AD68B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46171" y="2630089"/>
            <a:ext cx="5357061" cy="1257932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0" name="文本占位符 13">
            <a:extLst>
              <a:ext uri="{FF2B5EF4-FFF2-40B4-BE49-F238E27FC236}">
                <a16:creationId xmlns:a16="http://schemas.microsoft.com/office/drawing/2014/main" xmlns="" id="{369C1D24-6FDB-4DCE-BAB3-42ABEA04DB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46171" y="4969921"/>
            <a:ext cx="5357061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1" name="文本占位符 13">
            <a:extLst>
              <a:ext uri="{FF2B5EF4-FFF2-40B4-BE49-F238E27FC236}">
                <a16:creationId xmlns:a16="http://schemas.microsoft.com/office/drawing/2014/main" xmlns="" id="{E6C7EFDA-35C8-43C2-BADC-8FD21E4812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46171" y="5266192"/>
            <a:ext cx="5357061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xmlns="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xmlns="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xmlns="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757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xmlns="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xmlns="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xmlns="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xmlns="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xmlns="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xmlns="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xmlns="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xmlns="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xmlns="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xmlns="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>
            <a:cxnSpLocks/>
          </p:cNvCxnSpPr>
          <p:nvPr userDrawn="1"/>
        </p:nvCxnSpPr>
        <p:spPr>
          <a:xfrm>
            <a:off x="2352675" y="3023418"/>
            <a:ext cx="650288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5955" y="0"/>
            <a:ext cx="2996045" cy="6882306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xmlns="" id="{DF538336-03A2-49DC-AC81-8ECE68B58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6398" y="2077269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8" name="文本占位符 2">
            <a:extLst>
              <a:ext uri="{FF2B5EF4-FFF2-40B4-BE49-F238E27FC236}">
                <a16:creationId xmlns:a16="http://schemas.microsoft.com/office/drawing/2014/main" xmlns="" id="{5A33C4CF-DB83-41F4-82B0-773544FB1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67514" y="3074218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 lIns="90000" rIns="90000"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3" hasCustomPrompt="1"/>
          </p:nvPr>
        </p:nvSpPr>
        <p:spPr>
          <a:xfrm>
            <a:off x="669925" y="1277938"/>
            <a:ext cx="10850563" cy="4759325"/>
          </a:xfrm>
        </p:spPr>
        <p:txBody>
          <a:bodyPr/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2019/8/27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2019/8/27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30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251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E251CCE-7FFB-4F20-9AA1-28769C57FB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192F8BF2-CC88-409F-ABFA-E8DDC4EE9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2019/8/27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A2D30D07-3169-4409-9A88-285CBD054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A1EB9134-2D59-49D1-8102-4AB7771BA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296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/>
          <a:srcRect l="37850" t="691" b="691"/>
          <a:stretch/>
        </p:blipFill>
        <p:spPr>
          <a:xfrm rot="16200000">
            <a:off x="3257309" y="-2076691"/>
            <a:ext cx="5677382" cy="12192000"/>
          </a:xfrm>
          <a:prstGeom prst="rect">
            <a:avLst/>
          </a:prstGeom>
        </p:spPr>
      </p:pic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5106652" y="2091256"/>
            <a:ext cx="4482645" cy="1243498"/>
          </a:xfrm>
        </p:spPr>
        <p:txBody>
          <a:bodyPr lIns="90000" rIns="9000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5106652" y="3578982"/>
            <a:ext cx="4482645" cy="310871"/>
          </a:xfrm>
        </p:spPr>
        <p:txBody>
          <a:bodyPr vert="horz" lIns="90000" tIns="45720" rIns="90000" bIns="45720" rtlCol="0" anchor="b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5106652" y="3894616"/>
            <a:ext cx="4482645" cy="310871"/>
          </a:xfrm>
        </p:spPr>
        <p:txBody>
          <a:bodyPr vert="horz" lIns="90000" tIns="45720" rIns="9000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cxnSp>
        <p:nvCxnSpPr>
          <p:cNvPr id="1130" name="直接连接符 1129">
            <a:extLst>
              <a:ext uri="{FF2B5EF4-FFF2-40B4-BE49-F238E27FC236}">
                <a16:creationId xmlns:a16="http://schemas.microsoft.com/office/drawing/2014/main" xmlns="" id="{D26126A2-F562-42EF-B6A2-949E5C2C4BA2}"/>
              </a:ext>
            </a:extLst>
          </p:cNvPr>
          <p:cNvCxnSpPr>
            <a:cxnSpLocks/>
          </p:cNvCxnSpPr>
          <p:nvPr userDrawn="1"/>
        </p:nvCxnSpPr>
        <p:spPr>
          <a:xfrm>
            <a:off x="5106652" y="3445683"/>
            <a:ext cx="448264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>
            <a:extLst>
              <a:ext uri="{FF2B5EF4-FFF2-40B4-BE49-F238E27FC236}">
                <a16:creationId xmlns:a16="http://schemas.microsoft.com/office/drawing/2014/main" xmlns="" id="{D26126A2-F562-42EF-B6A2-949E5C2C4BA2}"/>
              </a:ext>
            </a:extLst>
          </p:cNvPr>
          <p:cNvCxnSpPr>
            <a:cxnSpLocks/>
          </p:cNvCxnSpPr>
          <p:nvPr userDrawn="1"/>
        </p:nvCxnSpPr>
        <p:spPr>
          <a:xfrm>
            <a:off x="5106652" y="4338786"/>
            <a:ext cx="448264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3973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2356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2019/8/27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69924" y="6240463"/>
            <a:ext cx="1085056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4" r:id="rId3"/>
    <p:sldLayoutId id="2147483662" r:id="rId4"/>
    <p:sldLayoutId id="2147483663" r:id="rId5"/>
    <p:sldLayoutId id="2147483664" r:id="rId6"/>
    <p:sldLayoutId id="2147483661" r:id="rId7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08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7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3797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km.oa.com/group/1556/articles/show/385379" TargetMode="Externa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Relationship Id="rId4" Type="http://schemas.openxmlformats.org/officeDocument/2006/relationships/hyperlink" Target="http://km.oa.com/group/1556/articles/show/392146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副标题 18"/>
          <p:cNvSpPr>
            <a:spLocks noGrp="1"/>
          </p:cNvSpPr>
          <p:nvPr>
            <p:ph type="subTitle" idx="1"/>
          </p:nvPr>
        </p:nvSpPr>
        <p:spPr>
          <a:xfrm>
            <a:off x="7452764" y="3364918"/>
            <a:ext cx="3463392" cy="558799"/>
          </a:xfrm>
        </p:spPr>
        <p:txBody>
          <a:bodyPr>
            <a:normAutofit/>
          </a:bodyPr>
          <a:lstStyle/>
          <a:p>
            <a:pPr algn="r"/>
            <a:r>
              <a:rPr lang="zh-CN" altLang="en-US" b="1" dirty="0" smtClean="0">
                <a:solidFill>
                  <a:schemeClr val="accent1">
                    <a:lumMod val="75000"/>
                  </a:schemeClr>
                </a:solidFill>
              </a:rPr>
              <a:t>碰撞、寻路与优化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标题 17"/>
          <p:cNvSpPr>
            <a:spLocks noGrp="1"/>
          </p:cNvSpPr>
          <p:nvPr>
            <p:ph type="ctrTitle"/>
          </p:nvPr>
        </p:nvSpPr>
        <p:spPr>
          <a:xfrm>
            <a:off x="4191674" y="2106986"/>
            <a:ext cx="6821586" cy="1257932"/>
          </a:xfrm>
        </p:spPr>
        <p:txBody>
          <a:bodyPr/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3D MMO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游戏后台的场景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构建</a:t>
            </a:r>
          </a:p>
        </p:txBody>
      </p:sp>
      <p:sp>
        <p:nvSpPr>
          <p:cNvPr id="15" name="文本占位符 5">
            <a:extLst>
              <a:ext uri="{FF2B5EF4-FFF2-40B4-BE49-F238E27FC236}">
                <a16:creationId xmlns:a16="http://schemas.microsoft.com/office/drawing/2014/main" xmlns="" id="{81DC45A1-C89F-459E-ADCC-322E854440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01470" y="4786862"/>
            <a:ext cx="3014686" cy="394787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李星佳（</a:t>
            </a:r>
            <a:r>
              <a:rPr lang="en-US" altLang="zh-CN" dirty="0" err="1" smtClean="0">
                <a:solidFill>
                  <a:schemeClr val="accent1">
                    <a:lumMod val="75000"/>
                  </a:schemeClr>
                </a:solidFill>
              </a:rPr>
              <a:t>xingjiali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）</a:t>
            </a:r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@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</a:rPr>
              <a:t>蜜獾工作室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0029677" y="5266192"/>
            <a:ext cx="773192" cy="296271"/>
          </a:xfrm>
        </p:spPr>
        <p:txBody>
          <a:bodyPr/>
          <a:lstStyle/>
          <a:p>
            <a:r>
              <a:rPr lang="en-US" altLang="zh-CN" dirty="0" smtClean="0"/>
              <a:t>2019.8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2791845-5794-4DE5-87D6-2B19D1E19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u="sng" dirty="0" smtClean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Zone</a:t>
            </a:r>
            <a:endParaRPr lang="zh-CN" altLang="en-US" sz="4000" u="sng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26220822-440B-4F55-8553-DAB5C2FE9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739787" y="1604135"/>
            <a:ext cx="2850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尺度：</a:t>
            </a:r>
            <a:r>
              <a:rPr lang="en-US" altLang="zh-CN" dirty="0" smtClean="0"/>
              <a:t>512cm × 512cm</a:t>
            </a:r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1739787" y="2360854"/>
            <a:ext cx="30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场景静态碰撞数据的分块</a:t>
            </a:r>
            <a:endParaRPr lang="zh-CN" altLang="en-US" dirty="0"/>
          </a:p>
        </p:txBody>
      </p:sp>
      <p:sp>
        <p:nvSpPr>
          <p:cNvPr id="34" name="文本框 33"/>
          <p:cNvSpPr txBox="1"/>
          <p:nvPr/>
        </p:nvSpPr>
        <p:spPr>
          <a:xfrm>
            <a:off x="1739787" y="3120955"/>
            <a:ext cx="9552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场景逻辑数据的载体（水域</a:t>
            </a:r>
            <a:r>
              <a:rPr lang="en-US" altLang="zh-CN" dirty="0" smtClean="0"/>
              <a:t>ID</a:t>
            </a:r>
            <a:r>
              <a:rPr lang="zh-CN" altLang="en-US" dirty="0" smtClean="0"/>
              <a:t>，建造区域</a:t>
            </a:r>
            <a:r>
              <a:rPr lang="en-US" altLang="zh-CN" dirty="0" smtClean="0"/>
              <a:t>ID</a:t>
            </a:r>
            <a:r>
              <a:rPr lang="zh-CN" altLang="en-US" dirty="0" smtClean="0"/>
              <a:t>，触发器</a:t>
            </a:r>
            <a:r>
              <a:rPr lang="en-US" altLang="zh-CN" dirty="0" smtClean="0"/>
              <a:t>Volume ID</a:t>
            </a:r>
            <a:r>
              <a:rPr lang="zh-CN" altLang="en-US" dirty="0" smtClean="0"/>
              <a:t>，</a:t>
            </a:r>
            <a:r>
              <a:rPr lang="zh-CN" altLang="en-US" dirty="0" smtClean="0">
                <a:solidFill>
                  <a:srgbClr val="F68A00"/>
                </a:solidFill>
              </a:rPr>
              <a:t>导航网格多边形</a:t>
            </a:r>
            <a:r>
              <a:rPr lang="en-US" altLang="zh-CN" dirty="0" smtClean="0">
                <a:solidFill>
                  <a:srgbClr val="F68A00"/>
                </a:solidFill>
              </a:rPr>
              <a:t>ID</a:t>
            </a:r>
            <a:r>
              <a:rPr lang="zh-CN" altLang="en-US" dirty="0" smtClean="0"/>
              <a:t>等等）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739787" y="3877674"/>
            <a:ext cx="2781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粗粒度射线检测碰撞体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423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732FDE2-54DB-4553-8763-84D74DAFD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u="sng" dirty="0" smtClean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Grid</a:t>
            </a:r>
            <a:endParaRPr lang="zh-CN" altLang="en-US" sz="4000" u="sng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ADD7DB13-2470-48E3-8F8D-A59973F25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1734600" y="1620870"/>
            <a:ext cx="3791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基本</a:t>
            </a:r>
            <a:r>
              <a:rPr lang="zh-CN" altLang="en-US" dirty="0" smtClean="0"/>
              <a:t>尺度：</a:t>
            </a:r>
            <a:r>
              <a:rPr lang="en-US" altLang="zh-CN" dirty="0" smtClean="0"/>
              <a:t>64cm × 64cm × 8cm</a:t>
            </a:r>
            <a:endParaRPr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1715240" y="2302122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体</a:t>
            </a:r>
            <a:r>
              <a:rPr lang="zh-CN" altLang="en-US" dirty="0" smtClean="0"/>
              <a:t>素</a:t>
            </a:r>
            <a:endParaRPr lang="en-US" altLang="zh-CN" dirty="0" smtClean="0"/>
          </a:p>
        </p:txBody>
      </p:sp>
      <p:sp>
        <p:nvSpPr>
          <p:cNvPr id="31" name="文本框 30"/>
          <p:cNvSpPr txBox="1"/>
          <p:nvPr/>
        </p:nvSpPr>
        <p:spPr>
          <a:xfrm>
            <a:off x="1734600" y="2983374"/>
            <a:ext cx="255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静态碰撞的基本单位</a:t>
            </a:r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1734600" y="3664626"/>
            <a:ext cx="8783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场景逻辑数据标志位（是否在水域范围内？是否在建造区域内？会触发哪个任务？</a:t>
            </a:r>
            <a:endParaRPr lang="en-US" altLang="zh-CN" dirty="0" smtClean="0"/>
          </a:p>
          <a:p>
            <a:r>
              <a:rPr lang="en-US" altLang="zh-CN" dirty="0">
                <a:solidFill>
                  <a:srgbClr val="F68A00"/>
                </a:solidFill>
              </a:rPr>
              <a:t> </a:t>
            </a:r>
            <a:r>
              <a:rPr lang="en-US" altLang="zh-CN" dirty="0" smtClean="0">
                <a:solidFill>
                  <a:srgbClr val="F68A00"/>
                </a:solidFill>
              </a:rPr>
              <a:t>    </a:t>
            </a:r>
            <a:r>
              <a:rPr lang="zh-CN" altLang="en-US" dirty="0" smtClean="0">
                <a:solidFill>
                  <a:srgbClr val="F68A00"/>
                </a:solidFill>
              </a:rPr>
              <a:t>是否在导航网格多边形范围内</a:t>
            </a:r>
            <a:r>
              <a:rPr lang="zh-CN" altLang="en-US" dirty="0" smtClean="0"/>
              <a:t>？等等）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686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 smtClean="0">
                <a:solidFill>
                  <a:schemeClr val="accent6">
                    <a:lumMod val="75000"/>
                  </a:schemeClr>
                </a:solidFill>
              </a:rPr>
              <a:t>地形</a:t>
            </a:r>
            <a:endParaRPr lang="zh-CN" altLang="en-US" sz="4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81FB370A-6880-4FF5-81E2-DFAB159EAD17}"/>
              </a:ext>
            </a:extLst>
          </p:cNvPr>
          <p:cNvSpPr txBox="1"/>
          <p:nvPr/>
        </p:nvSpPr>
        <p:spPr>
          <a:xfrm>
            <a:off x="1165225" y="226099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rgbClr val="F68A00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solidFill>
                <a:srgbClr val="F68A00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1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BF47532-D150-4960-8FB7-1B22826A2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 smtClean="0">
                <a:solidFill>
                  <a:schemeClr val="accent6">
                    <a:lumMod val="75000"/>
                  </a:schemeClr>
                </a:solidFill>
              </a:rPr>
              <a:t>地形数据的格式</a:t>
            </a:r>
            <a:endParaRPr lang="zh-CN" altLang="en-US" sz="4000" u="sng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A6D97C52-4405-4E56-86A6-3C1F10AA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13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170" y="1232252"/>
            <a:ext cx="7288805" cy="4686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84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42BDA10-863D-42A5-9966-E4F2712D2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 smtClean="0">
                <a:solidFill>
                  <a:schemeClr val="accent6">
                    <a:lumMod val="75000"/>
                  </a:schemeClr>
                </a:solidFill>
              </a:rPr>
              <a:t>地形数据的导出与预处理</a:t>
            </a:r>
            <a:endParaRPr lang="zh-CN" altLang="en-US" sz="4000" u="sng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9FF529FF-C7E9-4251-A806-3BC3E7D12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43" name="文本框 42"/>
          <p:cNvSpPr txBox="1"/>
          <p:nvPr/>
        </p:nvSpPr>
        <p:spPr>
          <a:xfrm>
            <a:off x="1608817" y="1372445"/>
            <a:ext cx="32095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Consolas" panose="020B0609020204030204" pitchFamily="49" charset="0"/>
              </a:rPr>
              <a:t>Landscape</a:t>
            </a:r>
            <a:r>
              <a:rPr lang="en-US" altLang="zh-CN" sz="2000" dirty="0" smtClean="0"/>
              <a:t> </a:t>
            </a:r>
            <a:r>
              <a:rPr lang="zh-CN" altLang="en-US" sz="2000" dirty="0" smtClean="0"/>
              <a:t>高度图信息</a:t>
            </a:r>
            <a:r>
              <a:rPr lang="en-US" altLang="zh-CN" sz="2000" dirty="0" smtClean="0"/>
              <a:t> </a:t>
            </a:r>
            <a:endParaRPr lang="zh-CN" altLang="en-US" sz="2000" dirty="0"/>
          </a:p>
        </p:txBody>
      </p:sp>
      <p:sp>
        <p:nvSpPr>
          <p:cNvPr id="44" name="右箭头 43"/>
          <p:cNvSpPr/>
          <p:nvPr/>
        </p:nvSpPr>
        <p:spPr>
          <a:xfrm>
            <a:off x="4818350" y="1430094"/>
            <a:ext cx="496619" cy="27693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5373858" y="1377297"/>
            <a:ext cx="2188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Consolas" panose="020B0609020204030204" pitchFamily="49" charset="0"/>
              </a:rPr>
              <a:t>Zone::</a:t>
            </a:r>
            <a:r>
              <a:rPr lang="en-US" altLang="zh-CN" dirty="0" err="1" smtClean="0">
                <a:latin typeface="Consolas" panose="020B0609020204030204" pitchFamily="49" charset="0"/>
              </a:rPr>
              <a:t>BaseGrid</a:t>
            </a:r>
            <a:r>
              <a:rPr lang="zh-CN" altLang="en-US" dirty="0" smtClean="0">
                <a:latin typeface="Consolas" panose="020B0609020204030204" pitchFamily="49" charset="0"/>
              </a:rPr>
              <a:t>。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600348" y="1984959"/>
            <a:ext cx="4376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Consolas" panose="020B0609020204030204" pitchFamily="49" charset="0"/>
              </a:rPr>
              <a:t>Static Mesh, Foliage, Splines</a:t>
            </a:r>
            <a:r>
              <a:rPr lang="zh-CN" altLang="en-US" dirty="0" smtClean="0">
                <a:latin typeface="Consolas" panose="020B0609020204030204" pitchFamily="49" charset="0"/>
              </a:rPr>
              <a:t>：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sp>
        <p:nvSpPr>
          <p:cNvPr id="47" name="右箭头 46"/>
          <p:cNvSpPr/>
          <p:nvPr/>
        </p:nvSpPr>
        <p:spPr>
          <a:xfrm>
            <a:off x="2015321" y="2664308"/>
            <a:ext cx="556447" cy="27693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文本框 47"/>
          <p:cNvSpPr txBox="1"/>
          <p:nvPr/>
        </p:nvSpPr>
        <p:spPr>
          <a:xfrm>
            <a:off x="2571768" y="2605317"/>
            <a:ext cx="2433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提取</a:t>
            </a:r>
            <a:r>
              <a:rPr lang="en-US" altLang="zh-CN" dirty="0" err="1" smtClean="0">
                <a:latin typeface="Consolas" panose="020B0609020204030204" pitchFamily="49" charset="0"/>
              </a:rPr>
              <a:t>Physx</a:t>
            </a:r>
            <a:r>
              <a:rPr lang="zh-CN" altLang="en-US" dirty="0" smtClean="0"/>
              <a:t>碰撞信息，</a:t>
            </a:r>
            <a:endParaRPr lang="zh-CN" altLang="en-US" dirty="0"/>
          </a:p>
        </p:txBody>
      </p:sp>
      <p:sp>
        <p:nvSpPr>
          <p:cNvPr id="50" name="文本框 49"/>
          <p:cNvSpPr txBox="1"/>
          <p:nvPr/>
        </p:nvSpPr>
        <p:spPr>
          <a:xfrm>
            <a:off x="2571768" y="3122237"/>
            <a:ext cx="4955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八叉树剪枝及三角面与</a:t>
            </a:r>
            <a:r>
              <a:rPr lang="en-US" altLang="zh-CN" dirty="0" smtClean="0"/>
              <a:t>AABB</a:t>
            </a:r>
            <a:r>
              <a:rPr lang="zh-CN" altLang="en-US" dirty="0" smtClean="0"/>
              <a:t>相交性检测算法，</a:t>
            </a:r>
            <a:endParaRPr lang="zh-CN" altLang="en-US" dirty="0"/>
          </a:p>
        </p:txBody>
      </p:sp>
      <p:sp>
        <p:nvSpPr>
          <p:cNvPr id="53" name="右箭头 52"/>
          <p:cNvSpPr/>
          <p:nvPr/>
        </p:nvSpPr>
        <p:spPr>
          <a:xfrm>
            <a:off x="2015321" y="3146179"/>
            <a:ext cx="556447" cy="27693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右箭头 53"/>
          <p:cNvSpPr/>
          <p:nvPr/>
        </p:nvSpPr>
        <p:spPr>
          <a:xfrm>
            <a:off x="2015320" y="3624290"/>
            <a:ext cx="556447" cy="27693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2571767" y="359015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标记体素，</a:t>
            </a:r>
            <a:endParaRPr lang="zh-CN" altLang="en-US" dirty="0"/>
          </a:p>
        </p:txBody>
      </p:sp>
      <p:sp>
        <p:nvSpPr>
          <p:cNvPr id="56" name="右箭头 55"/>
          <p:cNvSpPr/>
          <p:nvPr/>
        </p:nvSpPr>
        <p:spPr>
          <a:xfrm>
            <a:off x="2015319" y="4123662"/>
            <a:ext cx="556447" cy="27693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2571766" y="4092206"/>
            <a:ext cx="6396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合并体素，并入</a:t>
            </a:r>
            <a:r>
              <a:rPr lang="en-US" altLang="zh-CN" dirty="0" smtClean="0">
                <a:latin typeface="Consolas" panose="020B0609020204030204" pitchFamily="49" charset="0"/>
              </a:rPr>
              <a:t>Zone::</a:t>
            </a:r>
            <a:r>
              <a:rPr lang="en-US" altLang="zh-CN" dirty="0" err="1" smtClean="0">
                <a:latin typeface="Consolas" panose="020B0609020204030204" pitchFamily="49" charset="0"/>
              </a:rPr>
              <a:t>BaseGrid</a:t>
            </a:r>
            <a:r>
              <a:rPr lang="zh-CN" altLang="en-US" dirty="0" smtClean="0"/>
              <a:t>或生成</a:t>
            </a:r>
            <a:r>
              <a:rPr lang="en-US" altLang="zh-CN" dirty="0" smtClean="0">
                <a:latin typeface="Consolas" panose="020B0609020204030204" pitchFamily="49" charset="0"/>
              </a:rPr>
              <a:t>Zone::</a:t>
            </a:r>
            <a:r>
              <a:rPr lang="en-US" altLang="zh-CN" dirty="0" err="1" smtClean="0">
                <a:latin typeface="Consolas" panose="020B0609020204030204" pitchFamily="49" charset="0"/>
              </a:rPr>
              <a:t>MeshGrid</a:t>
            </a:r>
            <a:r>
              <a:rPr lang="zh-CN" altLang="en-US" dirty="0" smtClean="0">
                <a:latin typeface="Consolas" panose="020B0609020204030204" pitchFamily="49" charset="0"/>
              </a:rPr>
              <a:t>。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608817" y="4672018"/>
            <a:ext cx="28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映射</a:t>
            </a:r>
            <a:r>
              <a:rPr lang="en-US" altLang="zh-CN" dirty="0" err="1" smtClean="0"/>
              <a:t>Navmesh</a:t>
            </a:r>
            <a:r>
              <a:rPr lang="zh-CN" altLang="en-US" dirty="0" smtClean="0"/>
              <a:t>多边形。</a:t>
            </a:r>
            <a:endParaRPr lang="zh-CN" altLang="en-US" dirty="0"/>
          </a:p>
        </p:txBody>
      </p:sp>
      <p:sp>
        <p:nvSpPr>
          <p:cNvPr id="59" name="文本框 58"/>
          <p:cNvSpPr txBox="1"/>
          <p:nvPr/>
        </p:nvSpPr>
        <p:spPr>
          <a:xfrm>
            <a:off x="1608817" y="5286815"/>
            <a:ext cx="6244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映射场景逻辑数据：建造地基、水体、触发器等等。。。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559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ED8E0AB-639D-422B-A382-C6D282E7B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 smtClean="0">
                <a:solidFill>
                  <a:schemeClr val="accent6">
                    <a:lumMod val="75000"/>
                  </a:schemeClr>
                </a:solidFill>
              </a:rPr>
              <a:t>地形效果图（测试场景）</a:t>
            </a:r>
            <a:endParaRPr lang="zh-CN" altLang="en-US" sz="4000" u="sng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B35467E0-02F1-4F5C-B285-AE64D001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15</a:t>
            </a:fld>
            <a:endParaRPr lang="zh-CN" altLang="en-US"/>
          </a:p>
        </p:txBody>
      </p:sp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311" y="1251916"/>
            <a:ext cx="8292500" cy="485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8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B3BC4AB-BB22-4D19-AC5F-78D8C351E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 smtClean="0">
                <a:solidFill>
                  <a:schemeClr val="accent6">
                    <a:lumMod val="75000"/>
                  </a:schemeClr>
                </a:solidFill>
              </a:rPr>
              <a:t>地形效果</a:t>
            </a:r>
            <a:r>
              <a:rPr lang="zh-CN" altLang="en-US" sz="4000" u="sng" dirty="0">
                <a:solidFill>
                  <a:schemeClr val="accent6">
                    <a:lumMod val="75000"/>
                  </a:schemeClr>
                </a:solidFill>
              </a:rPr>
              <a:t>图</a:t>
            </a:r>
            <a:r>
              <a:rPr lang="zh-CN" altLang="en-US" sz="4000" u="sng" dirty="0" smtClean="0">
                <a:solidFill>
                  <a:schemeClr val="accent6">
                    <a:lumMod val="75000"/>
                  </a:schemeClr>
                </a:solidFill>
              </a:rPr>
              <a:t>（真实场景</a:t>
            </a:r>
            <a:r>
              <a:rPr lang="zh-CN" altLang="en-US" sz="4000" u="sng" dirty="0">
                <a:solidFill>
                  <a:schemeClr val="accent6">
                    <a:lumMod val="75000"/>
                  </a:schemeClr>
                </a:solidFill>
              </a:rPr>
              <a:t>）</a:t>
            </a:r>
            <a:endParaRPr lang="zh-CN" altLang="en-US" sz="4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91E0E2AA-AF41-40CD-926D-C5A69552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16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878" y="1096888"/>
            <a:ext cx="7826157" cy="51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1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B3BC4AB-BB22-4D19-AC5F-78D8C351E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 smtClean="0">
                <a:solidFill>
                  <a:schemeClr val="accent6">
                    <a:lumMod val="75000"/>
                  </a:schemeClr>
                </a:solidFill>
              </a:rPr>
              <a:t>移动的碰撞计算</a:t>
            </a:r>
            <a:endParaRPr lang="zh-CN" altLang="en-US" sz="4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91E0E2AA-AF41-40CD-926D-C5A69552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17</a:t>
            </a:fld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472751" y="1513211"/>
            <a:ext cx="6885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单位可以处于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中的任何一点，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中任意两点均直线可达。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472751" y="2182388"/>
            <a:ext cx="7494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跨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时，检测目标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与当前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的上表面高度差，看是否能跨越。</a:t>
            </a:r>
            <a:endParaRPr lang="en-US" altLang="zh-CN" dirty="0" smtClean="0"/>
          </a:p>
        </p:txBody>
      </p:sp>
      <p:sp>
        <p:nvSpPr>
          <p:cNvPr id="7" name="文本框 6"/>
          <p:cNvSpPr txBox="1"/>
          <p:nvPr/>
        </p:nvSpPr>
        <p:spPr>
          <a:xfrm>
            <a:off x="1472751" y="2851565"/>
            <a:ext cx="7552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跨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时，检测目标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上方的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下表面高度，看是否会“碰头”。</a:t>
            </a:r>
            <a:endParaRPr lang="en-US" altLang="zh-CN" dirty="0" smtClean="0"/>
          </a:p>
        </p:txBody>
      </p:sp>
      <p:sp>
        <p:nvSpPr>
          <p:cNvPr id="8" name="文本框 7"/>
          <p:cNvSpPr txBox="1"/>
          <p:nvPr/>
        </p:nvSpPr>
        <p:spPr>
          <a:xfrm>
            <a:off x="1472751" y="3520742"/>
            <a:ext cx="6910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跨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时，对于</a:t>
            </a:r>
            <a:r>
              <a:rPr lang="en-US" altLang="zh-CN" dirty="0" smtClean="0"/>
              <a:t>NPC</a:t>
            </a:r>
            <a:r>
              <a:rPr lang="zh-CN" altLang="en-US" dirty="0" smtClean="0"/>
              <a:t>，检测目标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是否在导航网格范围之内。</a:t>
            </a:r>
            <a:endParaRPr lang="en-US" altLang="zh-CN" dirty="0" smtClean="0"/>
          </a:p>
        </p:txBody>
      </p:sp>
      <p:sp>
        <p:nvSpPr>
          <p:cNvPr id="9" name="文本框 8"/>
          <p:cNvSpPr txBox="1"/>
          <p:nvPr/>
        </p:nvSpPr>
        <p:spPr>
          <a:xfrm>
            <a:off x="1472751" y="4176682"/>
            <a:ext cx="764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跨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时，对当前</a:t>
            </a:r>
            <a:r>
              <a:rPr lang="en-US" altLang="zh-CN" dirty="0" smtClean="0"/>
              <a:t>Region</a:t>
            </a:r>
            <a:r>
              <a:rPr lang="zh-CN" altLang="en-US" dirty="0" smtClean="0"/>
              <a:t>进行八叉树查询，看是否在动态阻挡范围内。</a:t>
            </a:r>
            <a:endParaRPr lang="en-US" altLang="zh-CN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147" y="4564903"/>
            <a:ext cx="2717340" cy="160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80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B3BC4AB-BB22-4D19-AC5F-78D8C351E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>
                <a:solidFill>
                  <a:schemeClr val="accent6">
                    <a:lumMod val="75000"/>
                  </a:schemeClr>
                </a:solidFill>
              </a:rPr>
              <a:t>射线</a:t>
            </a:r>
            <a:r>
              <a:rPr lang="zh-CN" altLang="en-US" sz="4000" u="sng" dirty="0" smtClean="0">
                <a:solidFill>
                  <a:schemeClr val="accent6">
                    <a:lumMod val="75000"/>
                  </a:schemeClr>
                </a:solidFill>
              </a:rPr>
              <a:t>检测</a:t>
            </a:r>
            <a:endParaRPr lang="zh-CN" altLang="en-US" sz="4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91E0E2AA-AF41-40CD-926D-C5A69552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18</a:t>
            </a:fld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375645" y="1865672"/>
            <a:ext cx="4237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C00000"/>
                </a:solidFill>
              </a:rPr>
              <a:t>静态阻挡（地形数据）的分层射线检测 </a:t>
            </a:r>
            <a:r>
              <a:rPr lang="en-US" altLang="zh-CN" dirty="0" smtClean="0">
                <a:solidFill>
                  <a:srgbClr val="C00000"/>
                </a:solidFill>
              </a:rPr>
              <a:t>: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2424" y="1354853"/>
            <a:ext cx="1007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利用</a:t>
            </a:r>
            <a:r>
              <a:rPr lang="en-US" altLang="zh-CN" dirty="0" err="1" smtClean="0"/>
              <a:t>Bresenham</a:t>
            </a:r>
            <a:r>
              <a:rPr lang="zh-CN" altLang="en-US" dirty="0" smtClean="0"/>
              <a:t>画线算法，及射线与</a:t>
            </a:r>
            <a:r>
              <a:rPr lang="en-US" altLang="zh-CN" dirty="0" smtClean="0"/>
              <a:t>AABB</a:t>
            </a:r>
            <a:r>
              <a:rPr lang="zh-CN" altLang="en-US" dirty="0" smtClean="0"/>
              <a:t>相交的算法，确定射线与哪些</a:t>
            </a:r>
            <a:r>
              <a:rPr lang="en-US" altLang="zh-CN" dirty="0" smtClean="0"/>
              <a:t>Region</a:t>
            </a:r>
            <a:r>
              <a:rPr lang="zh-CN" altLang="en-US" dirty="0" smtClean="0"/>
              <a:t>的</a:t>
            </a:r>
            <a:r>
              <a:rPr lang="en-US" altLang="zh-CN" dirty="0" smtClean="0"/>
              <a:t>AABB</a:t>
            </a:r>
            <a:r>
              <a:rPr lang="zh-CN" altLang="en-US" dirty="0" smtClean="0"/>
              <a:t>相交。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375644" y="4769507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C00000"/>
                </a:solidFill>
              </a:rPr>
              <a:t>动态阻挡的射线检测 </a:t>
            </a:r>
            <a:r>
              <a:rPr lang="en-US" altLang="zh-CN" dirty="0" smtClean="0">
                <a:solidFill>
                  <a:srgbClr val="C00000"/>
                </a:solidFill>
              </a:rPr>
              <a:t>: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375645" y="2354293"/>
            <a:ext cx="8770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在相交的</a:t>
            </a:r>
            <a:r>
              <a:rPr lang="en-US" altLang="zh-CN" dirty="0" smtClean="0"/>
              <a:t>Region</a:t>
            </a:r>
            <a:r>
              <a:rPr lang="zh-CN" altLang="en-US" dirty="0" smtClean="0"/>
              <a:t>中，继续利用</a:t>
            </a:r>
            <a:r>
              <a:rPr lang="en-US" altLang="zh-CN" dirty="0" err="1" smtClean="0"/>
              <a:t>Bresenham</a:t>
            </a:r>
            <a:r>
              <a:rPr lang="zh-CN" altLang="en-US" dirty="0" smtClean="0"/>
              <a:t>画线算法，及射线与</a:t>
            </a:r>
            <a:r>
              <a:rPr lang="en-US" altLang="zh-CN" dirty="0" smtClean="0"/>
              <a:t>AABB</a:t>
            </a:r>
            <a:r>
              <a:rPr lang="zh-CN" altLang="en-US" dirty="0" smtClean="0"/>
              <a:t>相交的算法，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1645920" y="2765185"/>
            <a:ext cx="3865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确定射线与哪些</a:t>
            </a:r>
            <a:r>
              <a:rPr lang="en-US" altLang="zh-CN" dirty="0" smtClean="0"/>
              <a:t>Zone</a:t>
            </a:r>
            <a:r>
              <a:rPr lang="zh-CN" altLang="en-US" dirty="0" smtClean="0"/>
              <a:t>的</a:t>
            </a:r>
            <a:r>
              <a:rPr lang="en-US" altLang="zh-CN" dirty="0" smtClean="0"/>
              <a:t>AABB</a:t>
            </a:r>
            <a:r>
              <a:rPr lang="zh-CN" altLang="en-US" dirty="0" smtClean="0"/>
              <a:t>相交。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1375644" y="5320319"/>
            <a:ext cx="780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在</a:t>
            </a:r>
            <a:r>
              <a:rPr lang="zh-CN" altLang="en-US" dirty="0" smtClean="0"/>
              <a:t>相交的</a:t>
            </a:r>
            <a:r>
              <a:rPr lang="en-US" altLang="zh-CN" dirty="0" smtClean="0"/>
              <a:t>Region</a:t>
            </a:r>
            <a:r>
              <a:rPr lang="zh-CN" altLang="en-US" dirty="0" smtClean="0"/>
              <a:t>中，进行八叉树的</a:t>
            </a:r>
            <a:r>
              <a:rPr lang="en-US" altLang="zh-CN" dirty="0" err="1" smtClean="0"/>
              <a:t>Raycast</a:t>
            </a:r>
            <a:r>
              <a:rPr lang="zh-CN" altLang="en-US" dirty="0" smtClean="0"/>
              <a:t>算法，找出相交的动态物件。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1375645" y="3403833"/>
            <a:ext cx="9385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在相交的</a:t>
            </a:r>
            <a:r>
              <a:rPr lang="en-US" altLang="zh-CN" dirty="0" smtClean="0"/>
              <a:t>Zone</a:t>
            </a:r>
            <a:r>
              <a:rPr lang="zh-CN" altLang="en-US" dirty="0" smtClean="0"/>
              <a:t>中，继续利用</a:t>
            </a:r>
            <a:r>
              <a:rPr lang="en-US" altLang="zh-CN" dirty="0" err="1" smtClean="0"/>
              <a:t>Bresenham</a:t>
            </a:r>
            <a:r>
              <a:rPr lang="zh-CN" altLang="en-US" dirty="0" smtClean="0"/>
              <a:t>画线算法，确定相交的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在</a:t>
            </a:r>
            <a:r>
              <a:rPr lang="en-US" altLang="zh-CN" dirty="0" smtClean="0"/>
              <a:t>XY</a:t>
            </a:r>
            <a:r>
              <a:rPr lang="zh-CN" altLang="en-US" dirty="0" smtClean="0"/>
              <a:t>平面内的投影。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375644" y="4034029"/>
            <a:ext cx="3448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对确定投影的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逐层检测。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3475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 smtClean="0">
                <a:solidFill>
                  <a:schemeClr val="accent5">
                    <a:lumMod val="75000"/>
                  </a:schemeClr>
                </a:solidFill>
              </a:rPr>
              <a:t>寻路</a:t>
            </a:r>
            <a:endParaRPr lang="zh-CN" altLang="en-US" sz="4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81FB370A-6880-4FF5-81E2-DFAB159EAD17}"/>
              </a:ext>
            </a:extLst>
          </p:cNvPr>
          <p:cNvSpPr txBox="1"/>
          <p:nvPr/>
        </p:nvSpPr>
        <p:spPr>
          <a:xfrm>
            <a:off x="1165225" y="2350008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rgbClr val="F68A00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  <a:endParaRPr lang="zh-CN" altLang="en-US" spc="100" dirty="0">
              <a:solidFill>
                <a:srgbClr val="F68A00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365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1daeb538-ba05-44f8-84fd-3560b95d104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xmlns="" id="{3E62B484-0D71-4460-BBD5-2579DAF1DF0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640415"/>
            <a:ext cx="10807254" cy="3850014"/>
            <a:chOff x="0" y="1640415"/>
            <a:chExt cx="10807254" cy="3850014"/>
          </a:xfrm>
        </p:grpSpPr>
        <p:sp>
          <p:nvSpPr>
            <p:cNvPr id="3" name="ïś1ïḍé">
              <a:extLst>
                <a:ext uri="{FF2B5EF4-FFF2-40B4-BE49-F238E27FC236}">
                  <a16:creationId xmlns:a16="http://schemas.microsoft.com/office/drawing/2014/main" xmlns="" id="{2FCC5924-56F4-4F21-890A-0D0306341098}"/>
                </a:ext>
              </a:extLst>
            </p:cNvPr>
            <p:cNvSpPr/>
            <p:nvPr/>
          </p:nvSpPr>
          <p:spPr>
            <a:xfrm>
              <a:off x="0" y="1705743"/>
              <a:ext cx="4576718" cy="1916489"/>
            </a:xfrm>
            <a:prstGeom prst="rect">
              <a:avLst/>
            </a:prstGeom>
            <a:blipFill>
              <a:blip r:embed="rId3"/>
              <a:stretch>
                <a:fillRect t="-29798" b="-29407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rgbClr val="D1DADD"/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" name="iṥlíḍe">
              <a:extLst>
                <a:ext uri="{FF2B5EF4-FFF2-40B4-BE49-F238E27FC236}">
                  <a16:creationId xmlns:a16="http://schemas.microsoft.com/office/drawing/2014/main" xmlns="" id="{FD5025A7-4E7D-4439-B53D-AF9AC54AD0D7}"/>
                </a:ext>
              </a:extLst>
            </p:cNvPr>
            <p:cNvSpPr/>
            <p:nvPr/>
          </p:nvSpPr>
          <p:spPr>
            <a:xfrm>
              <a:off x="669925" y="1705743"/>
              <a:ext cx="3906793" cy="1916489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ïṩḷíḋè">
              <a:extLst>
                <a:ext uri="{FF2B5EF4-FFF2-40B4-BE49-F238E27FC236}">
                  <a16:creationId xmlns:a16="http://schemas.microsoft.com/office/drawing/2014/main" xmlns="" id="{EF44855D-7DC1-4D75-BAE9-D3579EF15E02}"/>
                </a:ext>
              </a:extLst>
            </p:cNvPr>
            <p:cNvSpPr txBox="1"/>
            <p:nvPr/>
          </p:nvSpPr>
          <p:spPr>
            <a:xfrm>
              <a:off x="2191718" y="2045039"/>
              <a:ext cx="2385000" cy="1237896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0">
              <a:normAutofit/>
            </a:bodyPr>
            <a:lstStyle/>
            <a:p>
              <a:pPr algn="r"/>
              <a:r>
                <a:rPr lang="zh-CN" altLang="en-US" sz="3200" dirty="0" smtClean="0">
                  <a:solidFill>
                    <a:srgbClr val="FFC000"/>
                  </a:solidFill>
                </a:rPr>
                <a:t>内容简介</a:t>
              </a:r>
              <a:endParaRPr lang="en-US" altLang="zh-CN" sz="3200" dirty="0">
                <a:solidFill>
                  <a:srgbClr val="FFC000"/>
                </a:solidFill>
              </a:endParaRPr>
            </a:p>
          </p:txBody>
        </p:sp>
        <p:sp>
          <p:nvSpPr>
            <p:cNvPr id="6" name="iṥľïḓè">
              <a:extLst>
                <a:ext uri="{FF2B5EF4-FFF2-40B4-BE49-F238E27FC236}">
                  <a16:creationId xmlns:a16="http://schemas.microsoft.com/office/drawing/2014/main" xmlns="" id="{1CA40117-D4B1-4663-9932-04A1E19A5E9D}"/>
                </a:ext>
              </a:extLst>
            </p:cNvPr>
            <p:cNvSpPr/>
            <p:nvPr/>
          </p:nvSpPr>
          <p:spPr>
            <a:xfrm>
              <a:off x="6492083" y="4950429"/>
              <a:ext cx="540000" cy="540000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</a:p>
          </p:txBody>
        </p:sp>
        <p:sp>
          <p:nvSpPr>
            <p:cNvPr id="25" name="íśḷiďê">
              <a:extLst>
                <a:ext uri="{FF2B5EF4-FFF2-40B4-BE49-F238E27FC236}">
                  <a16:creationId xmlns:a16="http://schemas.microsoft.com/office/drawing/2014/main" xmlns="" id="{A3D8B12A-F709-4243-8633-BA8CDE295DF3}"/>
                </a:ext>
              </a:extLst>
            </p:cNvPr>
            <p:cNvSpPr txBox="1"/>
            <p:nvPr/>
          </p:nvSpPr>
          <p:spPr>
            <a:xfrm>
              <a:off x="7131000" y="4999328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/>
            </a:bodyPr>
            <a:lstStyle/>
            <a:p>
              <a:r>
                <a:rPr lang="zh-CN" altLang="en-US" b="1" dirty="0" smtClean="0">
                  <a:solidFill>
                    <a:schemeClr val="accent1">
                      <a:lumMod val="75000"/>
                    </a:schemeClr>
                  </a:solidFill>
                </a:rPr>
                <a:t>优化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8" name="ïṣḷîdè">
              <a:extLst>
                <a:ext uri="{FF2B5EF4-FFF2-40B4-BE49-F238E27FC236}">
                  <a16:creationId xmlns:a16="http://schemas.microsoft.com/office/drawing/2014/main" xmlns="" id="{7FD6C802-9F38-4877-AFEA-B32B57437890}"/>
                </a:ext>
              </a:extLst>
            </p:cNvPr>
            <p:cNvSpPr/>
            <p:nvPr/>
          </p:nvSpPr>
          <p:spPr>
            <a:xfrm>
              <a:off x="6492083" y="4122925"/>
              <a:ext cx="540000" cy="540000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</a:p>
          </p:txBody>
        </p:sp>
        <p:sp>
          <p:nvSpPr>
            <p:cNvPr id="23" name="íŝ1iḍê">
              <a:extLst>
                <a:ext uri="{FF2B5EF4-FFF2-40B4-BE49-F238E27FC236}">
                  <a16:creationId xmlns:a16="http://schemas.microsoft.com/office/drawing/2014/main" xmlns="" id="{327CD992-B290-4314-8CE5-25F4382B2791}"/>
                </a:ext>
              </a:extLst>
            </p:cNvPr>
            <p:cNvSpPr txBox="1"/>
            <p:nvPr/>
          </p:nvSpPr>
          <p:spPr>
            <a:xfrm>
              <a:off x="7131000" y="4171824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/>
            </a:bodyPr>
            <a:lstStyle/>
            <a:p>
              <a:r>
                <a:rPr lang="zh-CN" altLang="en-US" b="1" dirty="0" smtClean="0">
                  <a:solidFill>
                    <a:schemeClr val="accent1">
                      <a:lumMod val="75000"/>
                    </a:schemeClr>
                  </a:solidFill>
                </a:rPr>
                <a:t>寻路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ïşľîḑe">
              <a:extLst>
                <a:ext uri="{FF2B5EF4-FFF2-40B4-BE49-F238E27FC236}">
                  <a16:creationId xmlns:a16="http://schemas.microsoft.com/office/drawing/2014/main" xmlns="" id="{338CB8B8-C536-440F-AD85-AAE552EC4E66}"/>
                </a:ext>
              </a:extLst>
            </p:cNvPr>
            <p:cNvSpPr/>
            <p:nvPr/>
          </p:nvSpPr>
          <p:spPr>
            <a:xfrm>
              <a:off x="6492083" y="3295421"/>
              <a:ext cx="540000" cy="540000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sp>
          <p:nvSpPr>
            <p:cNvPr id="21" name="ïşḷíḋe">
              <a:extLst>
                <a:ext uri="{FF2B5EF4-FFF2-40B4-BE49-F238E27FC236}">
                  <a16:creationId xmlns:a16="http://schemas.microsoft.com/office/drawing/2014/main" xmlns="" id="{C17FBF54-FEA3-48AD-A40D-54FBB230CD49}"/>
                </a:ext>
              </a:extLst>
            </p:cNvPr>
            <p:cNvSpPr txBox="1"/>
            <p:nvPr/>
          </p:nvSpPr>
          <p:spPr>
            <a:xfrm>
              <a:off x="7131000" y="3356656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/>
            </a:bodyPr>
            <a:lstStyle/>
            <a:p>
              <a:r>
                <a:rPr lang="zh-CN" altLang="en-US" b="1" dirty="0" smtClean="0">
                  <a:solidFill>
                    <a:schemeClr val="accent1">
                      <a:lumMod val="75000"/>
                    </a:schemeClr>
                  </a:solidFill>
                </a:rPr>
                <a:t>地形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2" name="îṥľïḑe">
              <a:extLst>
                <a:ext uri="{FF2B5EF4-FFF2-40B4-BE49-F238E27FC236}">
                  <a16:creationId xmlns:a16="http://schemas.microsoft.com/office/drawing/2014/main" xmlns="" id="{C1CC126C-8D6C-4122-AA72-639DD8356C5C}"/>
                </a:ext>
              </a:extLst>
            </p:cNvPr>
            <p:cNvSpPr/>
            <p:nvPr/>
          </p:nvSpPr>
          <p:spPr>
            <a:xfrm>
              <a:off x="6492083" y="2467918"/>
              <a:ext cx="540000" cy="54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sp>
          <p:nvSpPr>
            <p:cNvPr id="19" name="íśḻïdê">
              <a:extLst>
                <a:ext uri="{FF2B5EF4-FFF2-40B4-BE49-F238E27FC236}">
                  <a16:creationId xmlns:a16="http://schemas.microsoft.com/office/drawing/2014/main" xmlns="" id="{245BE6B6-8B0B-48FC-B03F-7E98951D4C40}"/>
                </a:ext>
              </a:extLst>
            </p:cNvPr>
            <p:cNvSpPr txBox="1"/>
            <p:nvPr/>
          </p:nvSpPr>
          <p:spPr>
            <a:xfrm>
              <a:off x="7131000" y="2505276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/>
            </a:bodyPr>
            <a:lstStyle/>
            <a:p>
              <a:pPr algn="just"/>
              <a:r>
                <a:rPr lang="zh-CN" altLang="en-US" b="1" dirty="0" smtClean="0">
                  <a:solidFill>
                    <a:schemeClr val="accent1">
                      <a:lumMod val="75000"/>
                    </a:schemeClr>
                  </a:solidFill>
                </a:rPr>
                <a:t>场景</a:t>
              </a:r>
              <a:r>
                <a:rPr lang="zh-CN" altLang="en-US" b="1" dirty="0" smtClean="0">
                  <a:solidFill>
                    <a:schemeClr val="accent1">
                      <a:lumMod val="75000"/>
                    </a:schemeClr>
                  </a:solidFill>
                </a:rPr>
                <a:t>的</a:t>
              </a:r>
              <a:r>
                <a:rPr lang="zh-CN" altLang="en-US" b="1" dirty="0">
                  <a:solidFill>
                    <a:schemeClr val="accent1">
                      <a:lumMod val="75000"/>
                    </a:schemeClr>
                  </a:solidFill>
                </a:rPr>
                <a:t>架构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4" name="ïS1îḑe">
              <a:extLst>
                <a:ext uri="{FF2B5EF4-FFF2-40B4-BE49-F238E27FC236}">
                  <a16:creationId xmlns:a16="http://schemas.microsoft.com/office/drawing/2014/main" xmlns="" id="{C2A8B04C-35DE-4000-A3C9-05776BC11A39}"/>
                </a:ext>
              </a:extLst>
            </p:cNvPr>
            <p:cNvSpPr/>
            <p:nvPr/>
          </p:nvSpPr>
          <p:spPr>
            <a:xfrm>
              <a:off x="6492083" y="1640415"/>
              <a:ext cx="540000" cy="54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sp>
          <p:nvSpPr>
            <p:cNvPr id="17" name="îšľïďè">
              <a:extLst>
                <a:ext uri="{FF2B5EF4-FFF2-40B4-BE49-F238E27FC236}">
                  <a16:creationId xmlns:a16="http://schemas.microsoft.com/office/drawing/2014/main" xmlns="" id="{AD2A3E00-D467-4BF6-954C-577FF5885E5E}"/>
                </a:ext>
              </a:extLst>
            </p:cNvPr>
            <p:cNvSpPr txBox="1"/>
            <p:nvPr/>
          </p:nvSpPr>
          <p:spPr>
            <a:xfrm>
              <a:off x="7131000" y="1673924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/>
            </a:bodyPr>
            <a:lstStyle/>
            <a:p>
              <a:r>
                <a:rPr lang="zh-CN" altLang="en-US" b="1" dirty="0" smtClean="0">
                  <a:solidFill>
                    <a:schemeClr val="accent1">
                      <a:lumMod val="75000"/>
                    </a:schemeClr>
                  </a:solidFill>
                </a:rPr>
                <a:t>基本信息</a:t>
              </a:r>
              <a:endParaRPr lang="zh-CN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xmlns="" id="{E90F46F6-B6F9-4591-ADC4-EA23B4B4E88E}"/>
                </a:ext>
              </a:extLst>
            </p:cNvPr>
            <p:cNvCxnSpPr/>
            <p:nvPr/>
          </p:nvCxnSpPr>
          <p:spPr>
            <a:xfrm>
              <a:off x="6186000" y="1768233"/>
              <a:ext cx="0" cy="37080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5988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B3BC4AB-BB22-4D19-AC5F-78D8C351E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>
                <a:solidFill>
                  <a:schemeClr val="accent5">
                    <a:lumMod val="75000"/>
                  </a:schemeClr>
                </a:solidFill>
              </a:rPr>
              <a:t>寻路</a:t>
            </a:r>
            <a:r>
              <a:rPr lang="zh-CN" altLang="en-US" sz="4000" u="sng" dirty="0" smtClean="0">
                <a:solidFill>
                  <a:schemeClr val="accent5">
                    <a:lumMod val="75000"/>
                  </a:schemeClr>
                </a:solidFill>
              </a:rPr>
              <a:t>算法的选型</a:t>
            </a:r>
            <a:endParaRPr lang="zh-CN" altLang="en-US" sz="4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91E0E2AA-AF41-40CD-926D-C5A69552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20</a:t>
            </a:fld>
            <a:endParaRPr lang="zh-CN" altLang="en-US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583913"/>
              </p:ext>
            </p:extLst>
          </p:nvPr>
        </p:nvGraphicFramePr>
        <p:xfrm>
          <a:off x="1133784" y="1350845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传统</a:t>
                      </a:r>
                      <a:r>
                        <a:rPr lang="en-US" altLang="zh-CN" dirty="0" smtClean="0"/>
                        <a:t>A*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HPA*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导航网格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计算耗时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高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较低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较低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路径的自然程度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较不自然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较自然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最自然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开发难度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容易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容易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较难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自动化程度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高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低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高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051964" y="3536219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CC4A4A"/>
                </a:solidFill>
              </a:rPr>
              <a:t>需要克服的困难：</a:t>
            </a:r>
            <a:endParaRPr lang="zh-CN" altLang="en-US" dirty="0">
              <a:solidFill>
                <a:srgbClr val="CC4A4A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51964" y="4191674"/>
            <a:ext cx="7398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导航网格的数据格式需要导出，并且做一些预处理，提高计算效率。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051964" y="4662463"/>
            <a:ext cx="4397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Detour</a:t>
            </a:r>
            <a:r>
              <a:rPr lang="zh-CN" altLang="en-US" dirty="0" smtClean="0"/>
              <a:t>库的寻路算法无法直接拿来用。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1051964" y="530028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mtClean="0">
                <a:solidFill>
                  <a:srgbClr val="CC4A4A"/>
                </a:solidFill>
              </a:rPr>
              <a:t>任性</a:t>
            </a:r>
            <a:r>
              <a:rPr lang="zh-CN" altLang="en-US" dirty="0" smtClean="0">
                <a:solidFill>
                  <a:srgbClr val="CC4A4A"/>
                </a:solidFill>
              </a:rPr>
              <a:t>的决定：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617140" y="5482047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rgbClr val="00B050"/>
                </a:solidFill>
              </a:rPr>
              <a:t>自己动手搞定！</a:t>
            </a:r>
            <a:endParaRPr lang="zh-CN" altLang="en-US" dirty="0">
              <a:solidFill>
                <a:srgbClr val="00B050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143" y="714081"/>
            <a:ext cx="1356332" cy="120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844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B3BC4AB-BB22-4D19-AC5F-78D8C351E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>
                <a:solidFill>
                  <a:schemeClr val="accent5">
                    <a:lumMod val="75000"/>
                  </a:schemeClr>
                </a:solidFill>
              </a:rPr>
              <a:t>寻</a:t>
            </a:r>
            <a:r>
              <a:rPr lang="zh-CN" altLang="en-US" sz="4000" u="sng" dirty="0" smtClean="0">
                <a:solidFill>
                  <a:schemeClr val="accent5">
                    <a:lumMod val="75000"/>
                  </a:schemeClr>
                </a:solidFill>
              </a:rPr>
              <a:t>路数据的导出与预处理</a:t>
            </a:r>
            <a:endParaRPr lang="zh-CN" altLang="en-US" sz="4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91E0E2AA-AF41-40CD-926D-C5A69552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21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483" y="1279932"/>
            <a:ext cx="7761983" cy="466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9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B3BC4AB-BB22-4D19-AC5F-78D8C351E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>
                <a:solidFill>
                  <a:schemeClr val="accent5">
                    <a:lumMod val="75000"/>
                  </a:schemeClr>
                </a:solidFill>
              </a:rPr>
              <a:t>导航</a:t>
            </a:r>
            <a:r>
              <a:rPr lang="zh-CN" altLang="en-US" sz="4000" u="sng" dirty="0" smtClean="0">
                <a:solidFill>
                  <a:schemeClr val="accent5">
                    <a:lumMod val="75000"/>
                  </a:schemeClr>
                </a:solidFill>
              </a:rPr>
              <a:t>网格图示</a:t>
            </a:r>
            <a:endParaRPr lang="zh-CN" altLang="en-US" sz="4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91E0E2AA-AF41-40CD-926D-C5A69552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987" y="1113906"/>
            <a:ext cx="8537786" cy="500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6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B3BC4AB-BB22-4D19-AC5F-78D8C351E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>
                <a:solidFill>
                  <a:schemeClr val="accent5">
                    <a:lumMod val="75000"/>
                  </a:schemeClr>
                </a:solidFill>
              </a:rPr>
              <a:t>寻</a:t>
            </a:r>
            <a:r>
              <a:rPr lang="zh-CN" altLang="en-US" sz="4000" u="sng" dirty="0" smtClean="0">
                <a:solidFill>
                  <a:schemeClr val="accent5">
                    <a:lumMod val="75000"/>
                  </a:schemeClr>
                </a:solidFill>
              </a:rPr>
              <a:t>路算法的实现</a:t>
            </a:r>
            <a:endParaRPr lang="zh-CN" altLang="en-US" sz="4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91E0E2AA-AF41-40CD-926D-C5A69552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23</a:t>
            </a:fld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66389" y="1574207"/>
            <a:ext cx="370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确定起点与终点所在多边形</a:t>
            </a:r>
            <a:r>
              <a:rPr lang="en-US" altLang="zh-CN" dirty="0" smtClean="0"/>
              <a:t>ID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366389" y="2245341"/>
            <a:ext cx="6199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通过启发式搜索算法（</a:t>
            </a:r>
            <a:r>
              <a:rPr lang="en-US" altLang="zh-CN" dirty="0" smtClean="0"/>
              <a:t>A*</a:t>
            </a:r>
            <a:r>
              <a:rPr lang="zh-CN" altLang="en-US" dirty="0" smtClean="0"/>
              <a:t>）搜索出途径的多边形的临边。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366389" y="2911725"/>
            <a:ext cx="6013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通过“拉线算法”，确定位于临边上的所有路径拐点。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366389" y="3578109"/>
            <a:ext cx="4859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起点、所有拐点、终点构成了完整的路径。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7957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 smtClean="0">
                <a:solidFill>
                  <a:schemeClr val="accent2">
                    <a:lumMod val="75000"/>
                  </a:schemeClr>
                </a:solidFill>
              </a:rPr>
              <a:t>优化</a:t>
            </a:r>
            <a:endParaRPr lang="zh-CN" altLang="en-US" sz="4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81FB370A-6880-4FF5-81E2-DFAB159EAD17}"/>
              </a:ext>
            </a:extLst>
          </p:cNvPr>
          <p:cNvSpPr txBox="1"/>
          <p:nvPr/>
        </p:nvSpPr>
        <p:spPr>
          <a:xfrm>
            <a:off x="1165225" y="2269088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rgbClr val="F68A00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/05</a:t>
            </a:r>
            <a:endParaRPr lang="zh-CN" altLang="en-US" spc="100" dirty="0">
              <a:solidFill>
                <a:srgbClr val="F68A00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77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B3BC4AB-BB22-4D19-AC5F-78D8C351E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 smtClean="0">
                <a:solidFill>
                  <a:schemeClr val="accent2">
                    <a:lumMod val="75000"/>
                  </a:schemeClr>
                </a:solidFill>
              </a:rPr>
              <a:t>优化手段</a:t>
            </a:r>
            <a:endParaRPr lang="zh-CN" altLang="en-US" sz="4000" u="sng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91E0E2AA-AF41-40CD-926D-C5A69552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25</a:t>
            </a:fld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432291" y="2631560"/>
            <a:ext cx="910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Zone</a:t>
            </a:r>
            <a:r>
              <a:rPr lang="zh-CN" altLang="en-US" dirty="0" smtClean="0"/>
              <a:t>结构按缓存行对齐（</a:t>
            </a:r>
            <a:r>
              <a:rPr lang="en-US" altLang="zh-CN" dirty="0" smtClean="0"/>
              <a:t>64</a:t>
            </a:r>
            <a:r>
              <a:rPr lang="zh-CN" altLang="en-US" dirty="0" smtClean="0"/>
              <a:t>字节），优化碰撞、射线检测等高频运算的缓存友好性。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432291" y="2065997"/>
            <a:ext cx="9779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256</a:t>
            </a:r>
            <a:r>
              <a:rPr lang="zh-CN" altLang="en-US" dirty="0" smtClean="0"/>
              <a:t>位</a:t>
            </a:r>
            <a:r>
              <a:rPr lang="en-US" altLang="zh-CN" dirty="0" smtClean="0"/>
              <a:t>SIMD</a:t>
            </a:r>
            <a:r>
              <a:rPr lang="zh-CN" altLang="en-US" dirty="0" smtClean="0"/>
              <a:t>指令集（</a:t>
            </a:r>
            <a:r>
              <a:rPr lang="en-US" altLang="zh-CN" dirty="0" smtClean="0"/>
              <a:t>AVX2</a:t>
            </a:r>
            <a:r>
              <a:rPr lang="zh-CN" altLang="en-US" dirty="0" smtClean="0"/>
              <a:t>）优化向量运算（</a:t>
            </a:r>
            <a:r>
              <a:rPr lang="en-US" altLang="zh-CN" dirty="0" err="1" smtClean="0"/>
              <a:t>Haswell</a:t>
            </a:r>
            <a:r>
              <a:rPr lang="zh-CN" altLang="en-US" dirty="0" smtClean="0"/>
              <a:t>以上</a:t>
            </a:r>
            <a:r>
              <a:rPr lang="en-US" altLang="zh-CN" dirty="0" smtClean="0"/>
              <a:t>CPU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gcc</a:t>
            </a:r>
            <a:r>
              <a:rPr lang="en-US" altLang="zh-CN" dirty="0" smtClean="0"/>
              <a:t> 4.8.5</a:t>
            </a:r>
            <a:r>
              <a:rPr lang="zh-CN" altLang="en-US" dirty="0" smtClean="0"/>
              <a:t>以上版本支持）。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1432291" y="3761274"/>
            <a:ext cx="8458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可分配指定字节对齐对象的内存分配器（起因是</a:t>
            </a:r>
            <a:r>
              <a:rPr lang="en-US" altLang="zh-CN" dirty="0" smtClean="0"/>
              <a:t>AVX2</a:t>
            </a:r>
            <a:r>
              <a:rPr lang="zh-CN" altLang="en-US" dirty="0" smtClean="0"/>
              <a:t>要求向量</a:t>
            </a:r>
            <a:r>
              <a:rPr lang="en-US" altLang="zh-CN" dirty="0" smtClean="0"/>
              <a:t>32</a:t>
            </a:r>
            <a:r>
              <a:rPr lang="zh-CN" altLang="en-US" dirty="0" smtClean="0"/>
              <a:t>字节对齐）。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1432291" y="1500434"/>
            <a:ext cx="6244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全整数计算，避免浮点数的非线性精度及误差累积问题。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1432291" y="3196417"/>
            <a:ext cx="7372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Region</a:t>
            </a:r>
            <a:r>
              <a:rPr lang="zh-CN" altLang="en-US" dirty="0" smtClean="0"/>
              <a:t>、</a:t>
            </a:r>
            <a:r>
              <a:rPr lang="en-US" altLang="zh-CN" dirty="0" smtClean="0"/>
              <a:t>Zone</a:t>
            </a:r>
            <a:r>
              <a:rPr lang="zh-CN" altLang="en-US" dirty="0" smtClean="0"/>
              <a:t>、</a:t>
            </a:r>
            <a:r>
              <a:rPr lang="en-US" altLang="zh-CN" dirty="0" smtClean="0"/>
              <a:t>Grid</a:t>
            </a:r>
            <a:r>
              <a:rPr lang="zh-CN" altLang="en-US" dirty="0" smtClean="0"/>
              <a:t>尺寸全部为</a:t>
            </a:r>
            <a:r>
              <a:rPr lang="en-US" altLang="zh-CN" dirty="0" smtClean="0"/>
              <a:t>2</a:t>
            </a:r>
            <a:r>
              <a:rPr lang="zh-CN" altLang="en-US" dirty="0" smtClean="0"/>
              <a:t>的整数次幂，大大优化除法运算。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1432291" y="4326131"/>
            <a:ext cx="947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导出导航网格数据过程中，运行连通性算法，剔除“孤岛”多边形群，降低多边形总量。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432291" y="4890988"/>
            <a:ext cx="370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制定弹道射线检测的抽查策略。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1227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B3BC4AB-BB22-4D19-AC5F-78D8C351E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 smtClean="0">
                <a:solidFill>
                  <a:schemeClr val="accent2">
                    <a:lumMod val="75000"/>
                  </a:schemeClr>
                </a:solidFill>
              </a:rPr>
              <a:t>优化结果与性能预估</a:t>
            </a:r>
            <a:endParaRPr lang="zh-CN" altLang="en-US" sz="4000" u="sng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91E0E2AA-AF41-40CD-926D-C5A69552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26</a:t>
            </a:fld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432291" y="1475278"/>
            <a:ext cx="5205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单步移动约</a:t>
            </a:r>
            <a:r>
              <a:rPr lang="en-US" altLang="zh-CN" dirty="0" smtClean="0"/>
              <a:t>2000cycle</a:t>
            </a:r>
            <a:r>
              <a:rPr lang="zh-CN" altLang="en-US" dirty="0" smtClean="0"/>
              <a:t>（含动静态碰撞检测）。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1432291" y="2024188"/>
            <a:ext cx="7212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常用的</a:t>
            </a:r>
            <a:r>
              <a:rPr lang="en-US" altLang="zh-CN" dirty="0" smtClean="0"/>
              <a:t>50</a:t>
            </a:r>
            <a:r>
              <a:rPr lang="zh-CN" altLang="en-US" dirty="0" smtClean="0"/>
              <a:t>米内的射线检测</a:t>
            </a:r>
            <a:r>
              <a:rPr lang="en-US" altLang="zh-CN" dirty="0" smtClean="0"/>
              <a:t>8000cycle</a:t>
            </a:r>
            <a:r>
              <a:rPr lang="zh-CN" altLang="en-US" dirty="0"/>
              <a:t>以内</a:t>
            </a:r>
            <a:r>
              <a:rPr lang="zh-CN" altLang="en-US" dirty="0" smtClean="0"/>
              <a:t>（静态阻挡</a:t>
            </a:r>
            <a:r>
              <a:rPr lang="en-US" altLang="zh-CN" dirty="0" smtClean="0"/>
              <a:t>+</a:t>
            </a:r>
            <a:r>
              <a:rPr lang="zh-CN" altLang="en-US" dirty="0" smtClean="0"/>
              <a:t>动态阻挡）。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432291" y="2573098"/>
            <a:ext cx="4826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常用的</a:t>
            </a:r>
            <a:r>
              <a:rPr lang="en-US" altLang="zh-CN" dirty="0" smtClean="0"/>
              <a:t>30</a:t>
            </a:r>
            <a:r>
              <a:rPr lang="zh-CN" altLang="en-US" dirty="0" smtClean="0"/>
              <a:t>米左右的</a:t>
            </a:r>
            <a:r>
              <a:rPr lang="en-US" altLang="zh-CN" dirty="0" smtClean="0"/>
              <a:t>NPC</a:t>
            </a:r>
            <a:r>
              <a:rPr lang="zh-CN" altLang="en-US" dirty="0"/>
              <a:t>寻</a:t>
            </a:r>
            <a:r>
              <a:rPr lang="zh-CN" altLang="en-US" dirty="0" smtClean="0"/>
              <a:t>路</a:t>
            </a:r>
            <a:r>
              <a:rPr lang="en-US" altLang="zh-CN" dirty="0" smtClean="0"/>
              <a:t>10000cycle+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1432291" y="3408491"/>
                <a:ext cx="95680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 smtClean="0"/>
                  <a:t>按单核主频</a:t>
                </a:r>
                <a:r>
                  <a:rPr lang="en-US" altLang="zh-CN" dirty="0" smtClean="0"/>
                  <a:t>3GHz</a:t>
                </a:r>
                <a:r>
                  <a:rPr lang="zh-CN" altLang="en-US" dirty="0" smtClean="0"/>
                  <a:t>，</a:t>
                </a:r>
                <a:r>
                  <a:rPr lang="zh-CN" altLang="en-US" dirty="0"/>
                  <a:t>游戏</a:t>
                </a:r>
                <a:r>
                  <a:rPr lang="zh-CN" altLang="en-US" dirty="0" smtClean="0"/>
                  <a:t>逻辑</a:t>
                </a:r>
                <a:r>
                  <a:rPr lang="en-US" altLang="zh-CN" dirty="0" smtClean="0"/>
                  <a:t>16fps</a:t>
                </a:r>
                <a:r>
                  <a:rPr lang="zh-CN" altLang="en-US" dirty="0" smtClean="0"/>
                  <a:t>，单核稳定负载</a:t>
                </a:r>
                <a:r>
                  <a:rPr lang="en-US" altLang="zh-CN" dirty="0" smtClean="0"/>
                  <a:t>60%</a:t>
                </a:r>
                <a:r>
                  <a:rPr lang="zh-CN" altLang="en-US" dirty="0" smtClean="0"/>
                  <a:t>计算（每个</a:t>
                </a:r>
                <a:r>
                  <a:rPr lang="en-US" altLang="zh-CN" dirty="0" smtClean="0"/>
                  <a:t>Tick</a:t>
                </a:r>
                <a:r>
                  <a:rPr lang="zh-CN" altLang="en-US" dirty="0" smtClean="0"/>
                  <a:t>约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8</m:t>
                        </m:r>
                      </m:sup>
                    </m:sSup>
                  </m:oMath>
                </a14:m>
                <a:r>
                  <a:rPr lang="en-US" altLang="zh-CN" dirty="0" smtClean="0"/>
                  <a:t>cycle</a:t>
                </a:r>
                <a:r>
                  <a:rPr lang="zh-CN" altLang="en-US" dirty="0" smtClean="0"/>
                  <a:t>总量）：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2291" y="3408491"/>
                <a:ext cx="9568004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573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/>
          <p:cNvSpPr txBox="1"/>
          <p:nvPr/>
        </p:nvSpPr>
        <p:spPr>
          <a:xfrm>
            <a:off x="1432291" y="4039735"/>
            <a:ext cx="8058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支持十万量级的同时移动，或上万量级的射线检测，或上万量级的</a:t>
            </a:r>
            <a:r>
              <a:rPr lang="en-US" altLang="zh-CN" dirty="0" smtClean="0"/>
              <a:t>NPC</a:t>
            </a:r>
            <a:r>
              <a:rPr lang="zh-CN" altLang="en-US" dirty="0" smtClean="0"/>
              <a:t>寻路。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646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751203" y="2526628"/>
            <a:ext cx="66143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F68A00"/>
                </a:solidFill>
              </a:rPr>
              <a:t>Thank you for your time</a:t>
            </a:r>
            <a:endParaRPr lang="zh-CN" altLang="en-US" sz="4400" b="1" dirty="0">
              <a:solidFill>
                <a:srgbClr val="F68A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115280" y="3940232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000612"/>
                </a:solidFill>
              </a:rPr>
              <a:t>KM</a:t>
            </a:r>
            <a:r>
              <a:rPr lang="zh-CN" altLang="en-US" dirty="0" smtClean="0">
                <a:solidFill>
                  <a:srgbClr val="000612"/>
                </a:solidFill>
              </a:rPr>
              <a:t>文章链接</a:t>
            </a:r>
            <a:endParaRPr lang="zh-CN" altLang="en-US" dirty="0">
              <a:solidFill>
                <a:srgbClr val="000612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15280" y="4380807"/>
            <a:ext cx="53527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rId3"/>
              </a:rPr>
              <a:t>http://</a:t>
            </a:r>
            <a:r>
              <a:rPr lang="en-US" altLang="zh-CN" dirty="0" smtClean="0">
                <a:hlinkClick r:id="rId3"/>
              </a:rPr>
              <a:t>km.oa.com/group/1556/articles/show/385379</a:t>
            </a:r>
            <a:endParaRPr lang="en-US" altLang="zh-CN" dirty="0" smtClean="0"/>
          </a:p>
          <a:p>
            <a:r>
              <a:rPr lang="en-US" altLang="zh-CN" dirty="0">
                <a:hlinkClick r:id="rId4"/>
              </a:rPr>
              <a:t>http://km.oa.com/group/1556/articles/show/392146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66398" y="2077269"/>
            <a:ext cx="6386289" cy="895350"/>
          </a:xfrm>
        </p:spPr>
        <p:txBody>
          <a:bodyPr>
            <a:noAutofit/>
          </a:bodyPr>
          <a:lstStyle/>
          <a:p>
            <a:r>
              <a:rPr lang="zh-CN" altLang="en-US" sz="4800" dirty="0" smtClean="0">
                <a:solidFill>
                  <a:schemeClr val="accent1">
                    <a:lumMod val="75000"/>
                  </a:schemeClr>
                </a:solidFill>
              </a:rPr>
              <a:t>基本信息</a:t>
            </a:r>
            <a:endParaRPr lang="zh-CN" altLang="en-US" sz="4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81FB370A-6880-4FF5-81E2-DFAB159EAD17}"/>
              </a:ext>
            </a:extLst>
          </p:cNvPr>
          <p:cNvSpPr txBox="1"/>
          <p:nvPr/>
        </p:nvSpPr>
        <p:spPr>
          <a:xfrm>
            <a:off x="1165225" y="2269088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rgbClr val="F68A00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solidFill>
                <a:srgbClr val="F68A00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C02E734-F82A-4447-89A2-E2EB7F1D4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 smtClean="0">
                <a:solidFill>
                  <a:schemeClr val="accent1">
                    <a:lumMod val="75000"/>
                  </a:schemeClr>
                </a:solidFill>
              </a:rPr>
              <a:t>腾讯工作经历</a:t>
            </a:r>
            <a:endParaRPr lang="zh-CN" altLang="en-US" sz="40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D03A62C2-C36F-4E47-84FC-7C5CCA45B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1729048" y="1666117"/>
            <a:ext cx="4935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2018.1 </a:t>
            </a:r>
            <a:r>
              <a:rPr lang="zh-CN" altLang="en-US" dirty="0" smtClean="0"/>
              <a:t>加入北极光工作室群，蜜獾工作室。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729048" y="2372748"/>
            <a:ext cx="6718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2018</a:t>
            </a:r>
            <a:r>
              <a:rPr lang="zh-CN" altLang="en-US" dirty="0" smtClean="0"/>
              <a:t>上半年：“</a:t>
            </a:r>
            <a:r>
              <a:rPr lang="en-US" altLang="zh-CN" dirty="0" smtClean="0"/>
              <a:t>MAX</a:t>
            </a:r>
            <a:r>
              <a:rPr lang="zh-CN" altLang="en-US" dirty="0" smtClean="0"/>
              <a:t>”项目前身，“决战”项目</a:t>
            </a:r>
            <a:r>
              <a:rPr lang="en-US" altLang="zh-CN" dirty="0" smtClean="0"/>
              <a:t>Demo</a:t>
            </a:r>
            <a:r>
              <a:rPr lang="zh-CN" altLang="en-US" dirty="0" smtClean="0"/>
              <a:t>开发。</a:t>
            </a:r>
            <a:endParaRPr lang="zh-CN" altLang="en-US" dirty="0"/>
          </a:p>
        </p:txBody>
      </p:sp>
      <p:sp>
        <p:nvSpPr>
          <p:cNvPr id="36" name="文本框 35"/>
          <p:cNvSpPr txBox="1"/>
          <p:nvPr/>
        </p:nvSpPr>
        <p:spPr>
          <a:xfrm>
            <a:off x="1729048" y="3084253"/>
            <a:ext cx="4512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2018</a:t>
            </a:r>
            <a:r>
              <a:rPr lang="zh-CN" altLang="en-US" dirty="0" smtClean="0"/>
              <a:t>下半年： 参与“红狐”项目攻坚。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1729048" y="3786906"/>
            <a:ext cx="5641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2019</a:t>
            </a:r>
            <a:r>
              <a:rPr lang="zh-CN" altLang="en-US" dirty="0" smtClean="0"/>
              <a:t>上半年：“</a:t>
            </a:r>
            <a:r>
              <a:rPr lang="en-US" altLang="zh-CN" dirty="0" smtClean="0"/>
              <a:t>MAX</a:t>
            </a:r>
            <a:r>
              <a:rPr lang="zh-CN" altLang="en-US" dirty="0" smtClean="0"/>
              <a:t>”项目启动，核心开发人员。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71638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59178B61-FAD5-43DD-A412-415D2223C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 smtClean="0">
                <a:solidFill>
                  <a:schemeClr val="accent1">
                    <a:lumMod val="75000"/>
                  </a:schemeClr>
                </a:solidFill>
              </a:rPr>
              <a:t>工作概况</a:t>
            </a:r>
            <a:endParaRPr lang="zh-CN" altLang="en-US" sz="40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AF46A4AD-0EBF-4AD5-BAC0-579748A85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1812615" y="1704595"/>
            <a:ext cx="4204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3D </a:t>
            </a:r>
            <a:r>
              <a:rPr lang="zh-CN" altLang="en-US" dirty="0" smtClean="0"/>
              <a:t>开放世界射击生存类</a:t>
            </a:r>
            <a:r>
              <a:rPr lang="en-US" altLang="zh-CN" dirty="0" smtClean="0"/>
              <a:t>MMORPG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1812615" y="2139578"/>
            <a:ext cx="4628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打枪、砍树、造房子、各种非贴地移动。</a:t>
            </a:r>
            <a:endParaRPr lang="zh-CN" altLang="en-US" dirty="0"/>
          </a:p>
        </p:txBody>
      </p:sp>
      <p:sp>
        <p:nvSpPr>
          <p:cNvPr id="43" name="文本框 42"/>
          <p:cNvSpPr txBox="1"/>
          <p:nvPr/>
        </p:nvSpPr>
        <p:spPr>
          <a:xfrm>
            <a:off x="1812615" y="2574561"/>
            <a:ext cx="2191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公司</a:t>
            </a:r>
            <a:r>
              <a:rPr lang="en-US" altLang="zh-CN" dirty="0" smtClean="0"/>
              <a:t>CR</a:t>
            </a:r>
            <a:r>
              <a:rPr lang="zh-CN" altLang="en-US" dirty="0" smtClean="0"/>
              <a:t>类项目。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19002" y="124293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C00000"/>
                </a:solidFill>
              </a:rPr>
              <a:t>项目概况：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19001" y="3305050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C00000"/>
                </a:solidFill>
              </a:rPr>
              <a:t>个人工作概况：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05673" y="5204800"/>
            <a:ext cx="370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基于共享内存的内存管理系统。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1812615" y="3900732"/>
            <a:ext cx="2614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服务端</a:t>
            </a:r>
            <a:r>
              <a:rPr lang="en-US" altLang="zh-CN" dirty="0" smtClean="0"/>
              <a:t>3D</a:t>
            </a:r>
            <a:r>
              <a:rPr lang="zh-CN" altLang="en-US" dirty="0" smtClean="0"/>
              <a:t>场景系统。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1812615" y="4316327"/>
            <a:ext cx="6692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UE4</a:t>
            </a:r>
            <a:r>
              <a:rPr lang="zh-CN" altLang="en-US" dirty="0" smtClean="0"/>
              <a:t>编辑器场景数据体素化与导航网格寻路数据的转换工具。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1812615" y="4751310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战斗系统。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3215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zh-CN" altLang="en-US" sz="4800" dirty="0" smtClean="0">
                <a:solidFill>
                  <a:schemeClr val="accent3">
                    <a:lumMod val="75000"/>
                  </a:schemeClr>
                </a:solidFill>
              </a:rPr>
              <a:t>场景的</a:t>
            </a:r>
            <a:r>
              <a:rPr lang="zh-CN" altLang="en-US" sz="4800" dirty="0">
                <a:solidFill>
                  <a:schemeClr val="accent3">
                    <a:lumMod val="75000"/>
                  </a:schemeClr>
                </a:solidFill>
              </a:rPr>
              <a:t>架构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81FB370A-6880-4FF5-81E2-DFAB159EAD17}"/>
              </a:ext>
            </a:extLst>
          </p:cNvPr>
          <p:cNvSpPr txBox="1"/>
          <p:nvPr/>
        </p:nvSpPr>
        <p:spPr>
          <a:xfrm>
            <a:off x="1165225" y="2285272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rgbClr val="F68A00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pc="100" dirty="0">
              <a:solidFill>
                <a:srgbClr val="F68A00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00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B9881B8-B49E-4912-9BF4-880027843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 smtClean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场景架构方案选型</a:t>
            </a:r>
            <a:endParaRPr lang="zh-CN" altLang="en-US" sz="4000" u="sng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EF2DFC09-9A13-4F75-BA45-35C1D1EB1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7</a:t>
            </a:fld>
            <a:endParaRPr lang="zh-CN" alt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876485"/>
              </p:ext>
            </p:extLst>
          </p:nvPr>
        </p:nvGraphicFramePr>
        <p:xfrm>
          <a:off x="1303717" y="1367029"/>
          <a:ext cx="8127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UE4 Dedicated</a:t>
                      </a:r>
                      <a:r>
                        <a:rPr lang="en-US" altLang="zh-CN" baseline="0" dirty="0" smtClean="0"/>
                        <a:t> Server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体素化场景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模拟精度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高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取决于体素精度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模拟运算量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大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比较小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单核承载量</a:t>
                      </a:r>
                      <a:endParaRPr lang="en-US" altLang="zh-CN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低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比较高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1302818" y="3422931"/>
            <a:ext cx="6808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游戏类型依然是一个</a:t>
            </a:r>
            <a:r>
              <a:rPr lang="en-US" altLang="zh-CN" dirty="0" smtClean="0"/>
              <a:t>MMO</a:t>
            </a:r>
            <a:r>
              <a:rPr lang="zh-CN" altLang="en-US" dirty="0" smtClean="0"/>
              <a:t>游戏，射击部分只占比较小的比重。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302818" y="4021742"/>
            <a:ext cx="716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对于射击方面，由于自瞄挂的存在，必定要借助外部手段防作弊。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302818" y="4647031"/>
            <a:ext cx="855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开放地图，单场景的玩家数量不定。希望能够有较高的单地图（单核）承载量。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073" y="1039778"/>
            <a:ext cx="1130428" cy="100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715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C1E9F1-20C6-4CAA-A029-727B18E2F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u="sng" dirty="0" smtClean="0">
                <a:solidFill>
                  <a:schemeClr val="accent3">
                    <a:lumMod val="75000"/>
                  </a:schemeClr>
                </a:solidFill>
              </a:rPr>
              <a:t>场景的</a:t>
            </a:r>
            <a:r>
              <a:rPr lang="zh-CN" altLang="en-US" sz="4000" u="sng" dirty="0">
                <a:solidFill>
                  <a:schemeClr val="accent3">
                    <a:lumMod val="75000"/>
                  </a:schemeClr>
                </a:solidFill>
              </a:rPr>
              <a:t>分层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536891C0-8B86-48B0-B79E-5B24581FD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927" y="1266620"/>
            <a:ext cx="7848136" cy="497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80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B9881B8-B49E-4912-9BF4-880027843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u="sng" dirty="0" smtClean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Region</a:t>
            </a:r>
            <a:endParaRPr lang="zh-CN" altLang="en-US" sz="4000" u="sng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EF2DFC09-9A13-4F75-BA45-35C1D1EB1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81" name="文本框 80"/>
          <p:cNvSpPr txBox="1"/>
          <p:nvPr/>
        </p:nvSpPr>
        <p:spPr>
          <a:xfrm>
            <a:off x="1688060" y="1652978"/>
            <a:ext cx="3106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尺度：</a:t>
            </a:r>
            <a:r>
              <a:rPr lang="en-US" altLang="zh-CN" dirty="0" smtClean="0"/>
              <a:t>4096cm × 4096cm</a:t>
            </a:r>
            <a:endParaRPr lang="zh-CN" altLang="en-US" dirty="0"/>
          </a:p>
        </p:txBody>
      </p:sp>
      <p:sp>
        <p:nvSpPr>
          <p:cNvPr id="82" name="文本框 81"/>
          <p:cNvSpPr txBox="1"/>
          <p:nvPr/>
        </p:nvSpPr>
        <p:spPr>
          <a:xfrm>
            <a:off x="1688060" y="2417080"/>
            <a:ext cx="255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场景对象的管理容器</a:t>
            </a:r>
            <a:endParaRPr lang="en-US" altLang="zh-CN" dirty="0" smtClean="0"/>
          </a:p>
        </p:txBody>
      </p:sp>
      <p:sp>
        <p:nvSpPr>
          <p:cNvPr id="83" name="文本框 82"/>
          <p:cNvSpPr txBox="1"/>
          <p:nvPr/>
        </p:nvSpPr>
        <p:spPr>
          <a:xfrm>
            <a:off x="1688060" y="3181182"/>
            <a:ext cx="5945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视野管理及移动、战斗同步的基本单位（</a:t>
            </a:r>
            <a:r>
              <a:rPr lang="en-US" altLang="zh-CN" dirty="0" smtClean="0"/>
              <a:t>3×3</a:t>
            </a:r>
            <a:r>
              <a:rPr lang="zh-CN" altLang="en-US" dirty="0" smtClean="0"/>
              <a:t>，</a:t>
            </a:r>
            <a:r>
              <a:rPr lang="en-US" altLang="zh-CN" dirty="0" smtClean="0"/>
              <a:t>5×5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84" name="文本框 83"/>
          <p:cNvSpPr txBox="1"/>
          <p:nvPr/>
        </p:nvSpPr>
        <p:spPr>
          <a:xfrm>
            <a:off x="1688060" y="3945284"/>
            <a:ext cx="6141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场景动态阻挡的分块管理（八叉树根节点，</a:t>
            </a:r>
            <a:r>
              <a:rPr lang="en-US" altLang="zh-CN" dirty="0" smtClean="0"/>
              <a:t>5</a:t>
            </a:r>
            <a:r>
              <a:rPr lang="zh-CN" altLang="en-US" dirty="0" smtClean="0"/>
              <a:t>层八叉树）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828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deffc669-4b84-4f0a-92d7-0c4c44bb447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daeb538-ba05-44f8-84fd-3560b95d1044"/>
</p:tagLst>
</file>

<file path=ppt/theme/theme1.xml><?xml version="1.0" encoding="utf-8"?>
<a:theme xmlns:a="http://schemas.openxmlformats.org/drawingml/2006/main" name="主题5">
  <a:themeElements>
    <a:clrScheme name="自定义 26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276AA"/>
      </a:accent1>
      <a:accent2>
        <a:srgbClr val="178AA1"/>
      </a:accent2>
      <a:accent3>
        <a:srgbClr val="40A693"/>
      </a:accent3>
      <a:accent4>
        <a:srgbClr val="5268A5"/>
      </a:accent4>
      <a:accent5>
        <a:srgbClr val="5E5CA2"/>
      </a:accent5>
      <a:accent6>
        <a:srgbClr val="778495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4025</TotalTime>
  <Words>1118</Words>
  <Application>Microsoft Office PowerPoint</Application>
  <PresentationFormat>宽屏</PresentationFormat>
  <Paragraphs>170</Paragraphs>
  <Slides>27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37" baseType="lpstr">
      <vt:lpstr>宋体</vt:lpstr>
      <vt:lpstr>微软雅黑</vt:lpstr>
      <vt:lpstr>Arial</vt:lpstr>
      <vt:lpstr>Calibri</vt:lpstr>
      <vt:lpstr>Cambria Math</vt:lpstr>
      <vt:lpstr>Consolas</vt:lpstr>
      <vt:lpstr>Impact</vt:lpstr>
      <vt:lpstr>Segoe UI Light</vt:lpstr>
      <vt:lpstr>主题5</vt:lpstr>
      <vt:lpstr>OfficePLUS</vt:lpstr>
      <vt:lpstr>3D MMO游戏后台的场景构建</vt:lpstr>
      <vt:lpstr>PowerPoint 演示文稿</vt:lpstr>
      <vt:lpstr>基本信息</vt:lpstr>
      <vt:lpstr>腾讯工作经历</vt:lpstr>
      <vt:lpstr>工作概况</vt:lpstr>
      <vt:lpstr>场景的架构</vt:lpstr>
      <vt:lpstr>场景架构方案选型</vt:lpstr>
      <vt:lpstr>场景的分层</vt:lpstr>
      <vt:lpstr>Region</vt:lpstr>
      <vt:lpstr>Zone</vt:lpstr>
      <vt:lpstr>Grid</vt:lpstr>
      <vt:lpstr>地形</vt:lpstr>
      <vt:lpstr>地形数据的格式</vt:lpstr>
      <vt:lpstr>地形数据的导出与预处理</vt:lpstr>
      <vt:lpstr>地形效果图（测试场景）</vt:lpstr>
      <vt:lpstr>地形效果图（真实场景）</vt:lpstr>
      <vt:lpstr>移动的碰撞计算</vt:lpstr>
      <vt:lpstr>射线检测</vt:lpstr>
      <vt:lpstr>寻路</vt:lpstr>
      <vt:lpstr>寻路算法的选型</vt:lpstr>
      <vt:lpstr>寻路数据的导出与预处理</vt:lpstr>
      <vt:lpstr>导航网格图示</vt:lpstr>
      <vt:lpstr>寻路算法的实现</vt:lpstr>
      <vt:lpstr>优化</vt:lpstr>
      <vt:lpstr>优化手段</vt:lpstr>
      <vt:lpstr>优化结果与性能预估</vt:lpstr>
      <vt:lpstr>PowerPoint 演示文稿</vt:lpstr>
    </vt:vector>
  </TitlesOfParts>
  <Manager>iSlide</Manager>
  <Company>iSlide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xingjiali(李星佳)</cp:lastModifiedBy>
  <cp:revision>335</cp:revision>
  <cp:lastPrinted>2017-08-20T16:00:00Z</cp:lastPrinted>
  <dcterms:created xsi:type="dcterms:W3CDTF">2017-08-20T16:00:00Z</dcterms:created>
  <dcterms:modified xsi:type="dcterms:W3CDTF">2019-08-27T01:19:27Z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deffc669-4b84-4f0a-92d7-0c4c44bb447c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2018-11-16T07:34:34.9765504Z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